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Lst>
  <p:sldIdLst>
    <p:sldId id="257" r:id="rId2"/>
    <p:sldId id="274" r:id="rId3"/>
    <p:sldId id="258" r:id="rId4"/>
    <p:sldId id="260" r:id="rId5"/>
    <p:sldId id="269" r:id="rId6"/>
    <p:sldId id="262" r:id="rId7"/>
    <p:sldId id="268" r:id="rId8"/>
    <p:sldId id="270" r:id="rId9"/>
    <p:sldId id="278" r:id="rId10"/>
    <p:sldId id="263" r:id="rId11"/>
    <p:sldId id="264" r:id="rId12"/>
    <p:sldId id="265" r:id="rId13"/>
    <p:sldId id="280" r:id="rId14"/>
    <p:sldId id="279" r:id="rId15"/>
    <p:sldId id="281" r:id="rId16"/>
    <p:sldId id="276" r:id="rId17"/>
    <p:sldId id="271" r:id="rId18"/>
    <p:sldId id="275" r:id="rId19"/>
    <p:sldId id="272" r:id="rId20"/>
    <p:sldId id="285" r:id="rId21"/>
    <p:sldId id="283" r:id="rId22"/>
    <p:sldId id="284" r:id="rId23"/>
    <p:sldId id="286" r:id="rId24"/>
    <p:sldId id="291" r:id="rId25"/>
    <p:sldId id="292" r:id="rId26"/>
    <p:sldId id="293" r:id="rId27"/>
    <p:sldId id="287" r:id="rId28"/>
    <p:sldId id="288" r:id="rId29"/>
    <p:sldId id="289" r:id="rId30"/>
    <p:sldId id="290" r:id="rId31"/>
    <p:sldId id="267"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656" autoAdjust="0"/>
  </p:normalViewPr>
  <p:slideViewPr>
    <p:cSldViewPr snapToGrid="0">
      <p:cViewPr varScale="1">
        <p:scale>
          <a:sx n="84" d="100"/>
          <a:sy n="84" d="100"/>
        </p:scale>
        <p:origin x="8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059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66403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712800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57138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57933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11284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031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28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224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151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613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43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8510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0314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354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1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3/28/2022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789010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4717966" y="2627380"/>
            <a:ext cx="5483224" cy="1578860"/>
          </a:xfrm>
        </p:spPr>
        <p:txBody>
          <a:bodyPr vert="horz" lIns="91440" tIns="45720" rIns="91440" bIns="45720" rtlCol="0" anchor="t">
            <a:noAutofit/>
          </a:bodyPr>
          <a:lstStyle/>
          <a:p>
            <a:pPr algn="l"/>
            <a:r>
              <a:rPr lang="en-US" sz="4000" b="1" dirty="0">
                <a:latin typeface="Times New Roman" panose="02020603050405020304" pitchFamily="18" charset="0"/>
                <a:cs typeface="Times New Roman" panose="02020603050405020304" pitchFamily="18" charset="0"/>
              </a:rPr>
              <a:t>INSURANCE POLICY MANAGEMENT</a:t>
            </a:r>
          </a:p>
        </p:txBody>
      </p:sp>
      <p:sp>
        <p:nvSpPr>
          <p:cNvPr id="4" name="TextBox 3"/>
          <p:cNvSpPr txBox="1"/>
          <p:nvPr/>
        </p:nvSpPr>
        <p:spPr>
          <a:xfrm>
            <a:off x="4825791" y="4282363"/>
            <a:ext cx="1819504" cy="670637"/>
          </a:xfrm>
          <a:prstGeom prst="rect">
            <a:avLst/>
          </a:prstGeom>
        </p:spPr>
        <p:txBody>
          <a:bodyPr vert="horz" lIns="91440" tIns="45720" rIns="91440" bIns="45720" rtlCol="0">
            <a:normAutofit fontScale="85000" lnSpcReduction="20000"/>
          </a:bodyPr>
          <a:lstStyle/>
          <a:p>
            <a:pPr>
              <a:spcBef>
                <a:spcPts val="1000"/>
              </a:spcBef>
              <a:buClr>
                <a:schemeClr val="accent1"/>
              </a:buClr>
              <a:buSzPct val="80000"/>
            </a:pPr>
            <a:r>
              <a:rPr lang="en-US" dirty="0">
                <a:solidFill>
                  <a:schemeClr val="tx1">
                    <a:lumMod val="75000"/>
                    <a:lumOff val="25000"/>
                  </a:schemeClr>
                </a:solidFill>
              </a:rPr>
              <a:t> </a:t>
            </a:r>
          </a:p>
          <a:p>
            <a:pPr>
              <a:spcBef>
                <a:spcPts val="1000"/>
              </a:spcBef>
              <a:buClr>
                <a:schemeClr val="accent1"/>
              </a:buClr>
              <a:buSzPct val="80000"/>
            </a:pPr>
            <a:r>
              <a:rPr lang="en-US" sz="2400" dirty="0">
                <a:solidFill>
                  <a:srgbClr val="00B050"/>
                </a:solidFill>
              </a:rPr>
              <a:t> GROUP-4</a:t>
            </a:r>
          </a:p>
          <a:p>
            <a:pPr>
              <a:spcBef>
                <a:spcPts val="1000"/>
              </a:spcBef>
              <a:buClr>
                <a:schemeClr val="accent1"/>
              </a:buClr>
              <a:buSzPct val="80000"/>
            </a:pPr>
            <a:endParaRPr lang="en-US" dirty="0">
              <a:solidFill>
                <a:schemeClr val="tx1">
                  <a:lumMod val="75000"/>
                  <a:lumOff val="25000"/>
                </a:schemeClr>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7" t="275" r="-1" b="923"/>
          <a:stretch/>
        </p:blipFill>
        <p:spPr>
          <a:xfrm>
            <a:off x="3176" y="-8467"/>
            <a:ext cx="5483224" cy="678417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4" name="Isosceles Triangle 2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304" y="632095"/>
            <a:ext cx="9882000" cy="784066"/>
          </a:xfrm>
        </p:spPr>
        <p:txBody>
          <a:bodyPr>
            <a:normAutofit/>
          </a:bodyPr>
          <a:lstStyle/>
          <a:p>
            <a:r>
              <a:rPr lang="en-US" sz="4000" dirty="0">
                <a:latin typeface="Times New Roman" panose="02020603050405020304" pitchFamily="18" charset="0"/>
                <a:cs typeface="Times New Roman" panose="02020603050405020304" pitchFamily="18" charset="0"/>
              </a:rPr>
              <a:t>Modules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89304" y="1905000"/>
            <a:ext cx="10215308" cy="3928872"/>
          </a:xfrm>
        </p:spPr>
        <p:txBody>
          <a:bodyPr>
            <a:normAutofit/>
          </a:bodyPr>
          <a:lstStyle/>
          <a:p>
            <a:r>
              <a:rPr lang="en-US" sz="2000" dirty="0">
                <a:latin typeface="Times New Roman" panose="02020603050405020304" pitchFamily="18" charset="0"/>
                <a:cs typeface="Times New Roman" panose="02020603050405020304" pitchFamily="18" charset="0"/>
              </a:rPr>
              <a:t>ADMIN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USER</a:t>
            </a:r>
            <a:endParaRPr lang="en-IN" sz="2000" dirty="0">
              <a:latin typeface="Times New Roman" panose="02020603050405020304" pitchFamily="18" charset="0"/>
              <a:cs typeface="Times New Roman" panose="02020603050405020304" pitchFamily="18" charset="0"/>
            </a:endParaRPr>
          </a:p>
        </p:txBody>
      </p:sp>
      <p:pic>
        <p:nvPicPr>
          <p:cNvPr id="9" name="Graphic 8" descr="Office worke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6117" y="1905000"/>
            <a:ext cx="517124" cy="517124"/>
          </a:xfrm>
          <a:prstGeom prst="rect">
            <a:avLst/>
          </a:prstGeom>
        </p:spPr>
      </p:pic>
      <p:pic>
        <p:nvPicPr>
          <p:cNvPr id="11" name="Graphic 10"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6117" y="2668766"/>
            <a:ext cx="517124" cy="5171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517" y="699246"/>
            <a:ext cx="8271235" cy="626634"/>
          </a:xfrm>
        </p:spPr>
        <p:txBody>
          <a:bodyPr>
            <a:noAutofit/>
          </a:bodyPr>
          <a:lstStyle/>
          <a:p>
            <a:r>
              <a:rPr lang="en-US" sz="4000" dirty="0">
                <a:latin typeface="Times New Roman" panose="02020603050405020304" pitchFamily="18" charset="0"/>
                <a:cs typeface="Times New Roman" panose="02020603050405020304" pitchFamily="18" charset="0"/>
              </a:rPr>
              <a:t>    ADMIN MODULE</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04682" y="1470212"/>
            <a:ext cx="9899930" cy="5002306"/>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Create Account and Login into portal</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Customers.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View/Add/Update/Delete policy category like Life, Health, vehicle.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View/Add/Update/Delete policy.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Approve/Disapprove policy, applied by customer.</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total policy holder, approved policy holder, disapproved policy holder.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7486" y="717175"/>
            <a:ext cx="7391690" cy="878541"/>
          </a:xfrm>
        </p:spPr>
        <p:txBody>
          <a:bodyPr>
            <a:noAutofit/>
          </a:bodyPr>
          <a:lstStyle/>
          <a:p>
            <a:r>
              <a:rPr lang="en-US" sz="4000" dirty="0">
                <a:latin typeface="Times New Roman" panose="02020603050405020304" pitchFamily="18" charset="0"/>
                <a:cs typeface="Times New Roman" panose="02020603050405020304" pitchFamily="18" charset="0"/>
              </a:rPr>
              <a:t>USER MODULE</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12686" y="1595717"/>
            <a:ext cx="9791926" cy="4867835"/>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Create Account.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Login.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Password.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Update Profile Details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policy and apply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Raise queries.</a:t>
            </a:r>
          </a:p>
          <a:p>
            <a:pPr marL="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536192"/>
            <a:ext cx="8997018" cy="468172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“Insurance Policy Management” should support basic functionalities for all below listed users. </a:t>
            </a:r>
          </a:p>
          <a:p>
            <a:pPr algn="just"/>
            <a:r>
              <a:rPr lang="en-US" dirty="0">
                <a:latin typeface="Times New Roman" panose="02020603050405020304" pitchFamily="18" charset="0"/>
                <a:cs typeface="Times New Roman" panose="02020603050405020304" pitchFamily="18" charset="0"/>
              </a:rPr>
              <a:t>Administrator (A) </a:t>
            </a:r>
          </a:p>
          <a:p>
            <a:pPr algn="just"/>
            <a:r>
              <a:rPr lang="en-US" dirty="0">
                <a:latin typeface="Times New Roman" panose="02020603050405020304" pitchFamily="18" charset="0"/>
                <a:cs typeface="Times New Roman" panose="02020603050405020304" pitchFamily="18" charset="0"/>
              </a:rPr>
              <a:t>Customer (C)</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t> </a:t>
            </a:r>
            <a:r>
              <a:rPr lang="en-US" sz="2000" b="1" u="sng" dirty="0">
                <a:latin typeface="Times New Roman" panose="02020603050405020304" pitchFamily="18" charset="0"/>
                <a:cs typeface="Times New Roman" panose="02020603050405020304" pitchFamily="18" charset="0"/>
              </a:rPr>
              <a:t>Authentication &amp; Authorization:- </a:t>
            </a:r>
          </a:p>
          <a:p>
            <a:pPr marL="0" indent="0">
              <a:buNone/>
            </a:pPr>
            <a:r>
              <a:rPr lang="en-US" b="1" dirty="0">
                <a:latin typeface="Times New Roman" panose="02020603050405020304" pitchFamily="18" charset="0"/>
                <a:cs typeface="Times New Roman" panose="02020603050405020304" pitchFamily="18" charset="0"/>
              </a:rPr>
              <a:t>Authentication</a:t>
            </a:r>
            <a:r>
              <a:rPr lang="en-US" dirty="0">
                <a:latin typeface="Times New Roman" panose="02020603050405020304" pitchFamily="18" charset="0"/>
                <a:cs typeface="Times New Roman" panose="02020603050405020304" pitchFamily="18" charset="0"/>
              </a:rPr>
              <a:t>: Any end-user should be authenticated using a unique user-id and password.</a:t>
            </a:r>
          </a:p>
          <a:p>
            <a:pPr marL="0" indent="0" algn="just">
              <a:buNone/>
            </a:pPr>
            <a:r>
              <a:rPr lang="en-US" b="1" dirty="0">
                <a:latin typeface="Times New Roman" panose="02020603050405020304" pitchFamily="18" charset="0"/>
                <a:cs typeface="Times New Roman" panose="02020603050405020304" pitchFamily="18" charset="0"/>
              </a:rPr>
              <a:t>Authorization: </a:t>
            </a:r>
            <a:r>
              <a:rPr lang="en-US" dirty="0">
                <a:latin typeface="Times New Roman" panose="02020603050405020304" pitchFamily="18" charset="0"/>
                <a:cs typeface="Times New Roman" panose="02020603050405020304" pitchFamily="18" charset="0"/>
              </a:rPr>
              <a:t>The operations supported and allowed would be based on the user type. For example, Administrator has the rights to add policy information and view customer details. He can also view policy details and approve/reject policies Whereas Customer/users has a right to view policy and apply for policies.</a:t>
            </a:r>
          </a:p>
        </p:txBody>
      </p:sp>
      <p:sp>
        <p:nvSpPr>
          <p:cNvPr id="5" name="Title 4">
            <a:extLst>
              <a:ext uri="{FF2B5EF4-FFF2-40B4-BE49-F238E27FC236}">
                <a16:creationId xmlns:a16="http://schemas.microsoft.com/office/drawing/2014/main" id="{9C6CAB12-6099-46E9-BB0F-3793834177D7}"/>
              </a:ext>
            </a:extLst>
          </p:cNvPr>
          <p:cNvSpPr>
            <a:spLocks noGrp="1"/>
          </p:cNvSpPr>
          <p:nvPr>
            <p:ph type="title"/>
          </p:nvPr>
        </p:nvSpPr>
        <p:spPr>
          <a:xfrm>
            <a:off x="677334" y="609600"/>
            <a:ext cx="8596668" cy="780288"/>
          </a:xfrm>
        </p:spPr>
        <p:txBody>
          <a:bodyPr>
            <a:noAutofit/>
          </a:bodyPr>
          <a:lstStyle/>
          <a:p>
            <a:r>
              <a:rPr lang="en-US" sz="4000" dirty="0"/>
              <a:t>System Overview</a:t>
            </a:r>
            <a:endParaRPr lang="en-IN"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228427"/>
            <a:ext cx="8860536" cy="975130"/>
          </a:xfrm>
        </p:spPr>
        <p:txBody>
          <a:bodyPr>
            <a:normAutofit/>
          </a:bodyPr>
          <a:lstStyle/>
          <a:p>
            <a:r>
              <a:rPr lang="en-US" sz="4000" dirty="0">
                <a:latin typeface="Times New Roman" panose="02020603050405020304" pitchFamily="18" charset="0"/>
                <a:cs typeface="Times New Roman" panose="02020603050405020304" pitchFamily="18" charset="0"/>
              </a:rPr>
              <a:t>Functional Flow</a:t>
            </a:r>
          </a:p>
        </p:txBody>
      </p:sp>
      <p:sp>
        <p:nvSpPr>
          <p:cNvPr id="3" name="Content Placeholder 2"/>
          <p:cNvSpPr>
            <a:spLocks noGrp="1"/>
          </p:cNvSpPr>
          <p:nvPr>
            <p:ph idx="1"/>
          </p:nvPr>
        </p:nvSpPr>
        <p:spPr>
          <a:xfrm>
            <a:off x="508001" y="1203557"/>
            <a:ext cx="9702799" cy="4938451"/>
          </a:xfrm>
        </p:spPr>
        <p:txBody>
          <a:bodyPr/>
          <a:lstStyle/>
          <a:p>
            <a:pPr marL="0" indent="0">
              <a:buNone/>
            </a:pPr>
            <a:r>
              <a:rPr lang="en-US" sz="2400" dirty="0">
                <a:latin typeface="Times New Roman" panose="02020603050405020304" pitchFamily="18" charset="0"/>
                <a:cs typeface="Times New Roman" panose="02020603050405020304" pitchFamily="18" charset="0"/>
              </a:rPr>
              <a:t>The functional flow of the messages across different application components is shown below. Ex. - Web Application.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6" name="image1.png">
            <a:extLst>
              <a:ext uri="{FF2B5EF4-FFF2-40B4-BE49-F238E27FC236}">
                <a16:creationId xmlns:a16="http://schemas.microsoft.com/office/drawing/2014/main" id="{96530A34-FB91-4BB7-8612-5ED447C4C299}"/>
              </a:ext>
            </a:extLst>
          </p:cNvPr>
          <p:cNvPicPr>
            <a:picLocks noChangeAspect="1"/>
          </p:cNvPicPr>
          <p:nvPr/>
        </p:nvPicPr>
        <p:blipFill>
          <a:blip r:embed="rId2" cstate="print"/>
          <a:stretch>
            <a:fillRect/>
          </a:stretch>
        </p:blipFill>
        <p:spPr>
          <a:xfrm>
            <a:off x="1691640" y="2178686"/>
            <a:ext cx="7676897" cy="41209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691641"/>
            <a:ext cx="8878146" cy="3739895"/>
          </a:xfrm>
        </p:spPr>
        <p:txBody>
          <a:bodyPr>
            <a:normAutofit/>
          </a:bodyPr>
          <a:lstStyle/>
          <a:p>
            <a:pPr marL="0" indent="0">
              <a:buNone/>
            </a:pPr>
            <a:r>
              <a:rPr lang="en-US" sz="2000" b="1" u="sng" dirty="0">
                <a:latin typeface="Times New Roman" panose="02020603050405020304" pitchFamily="18" charset="0"/>
                <a:cs typeface="Times New Roman" panose="02020603050405020304" pitchFamily="18" charset="0"/>
              </a:rPr>
              <a:t>Login | Logout:-</a:t>
            </a:r>
          </a:p>
          <a:p>
            <a:pPr marL="0" indent="0">
              <a:buNone/>
            </a:pPr>
            <a:r>
              <a:rPr lang="en-US" sz="2000" dirty="0">
                <a:latin typeface="Times New Roman" panose="02020603050405020304" pitchFamily="18" charset="0"/>
                <a:cs typeface="Times New Roman" panose="02020603050405020304" pitchFamily="18" charset="0"/>
              </a:rPr>
              <a:t>[Web Application - MySQL, Spring-boot, Angular] </a:t>
            </a:r>
          </a:p>
          <a:p>
            <a:r>
              <a:rPr lang="en-US" sz="2000" dirty="0">
                <a:latin typeface="Times New Roman" panose="02020603050405020304" pitchFamily="18" charset="0"/>
                <a:cs typeface="Times New Roman" panose="02020603050405020304" pitchFamily="18" charset="0"/>
              </a:rPr>
              <a:t>Go to Registration screen when you click on Register link. </a:t>
            </a:r>
          </a:p>
          <a:p>
            <a:r>
              <a:rPr lang="en-US" sz="2000" dirty="0">
                <a:latin typeface="Times New Roman" panose="02020603050405020304" pitchFamily="18" charset="0"/>
                <a:cs typeface="Times New Roman" panose="02020603050405020304" pitchFamily="18" charset="0"/>
              </a:rPr>
              <a:t>Go to Success screen when you login successfully after entering valid username &amp; password fetched from the database.</a:t>
            </a:r>
          </a:p>
          <a:p>
            <a:r>
              <a:rPr lang="en-US" sz="2000" dirty="0">
                <a:latin typeface="Times New Roman" panose="02020603050405020304" pitchFamily="18" charset="0"/>
                <a:cs typeface="Times New Roman" panose="02020603050405020304" pitchFamily="18" charset="0"/>
              </a:rPr>
              <a:t> Redirect back to same login screen if username &amp; password are not matching. </a:t>
            </a:r>
          </a:p>
          <a:p>
            <a:r>
              <a:rPr lang="en-US" sz="2000" dirty="0">
                <a:latin typeface="Times New Roman" panose="02020603050405020304" pitchFamily="18" charset="0"/>
                <a:cs typeface="Times New Roman" panose="02020603050405020304" pitchFamily="18" charset="0"/>
              </a:rPr>
              <a:t>Implement Session tracking for all logged in users before allowing access to application features. Anonymous users should be checked, unless explicitly mentioned.</a:t>
            </a:r>
          </a:p>
        </p:txBody>
      </p:sp>
      <p:sp>
        <p:nvSpPr>
          <p:cNvPr id="5" name="Title 4">
            <a:extLst>
              <a:ext uri="{FF2B5EF4-FFF2-40B4-BE49-F238E27FC236}">
                <a16:creationId xmlns:a16="http://schemas.microsoft.com/office/drawing/2014/main" id="{A1CD4D89-F140-46B3-9083-CB62ABFEF75F}"/>
              </a:ext>
            </a:extLst>
          </p:cNvPr>
          <p:cNvSpPr>
            <a:spLocks noGrp="1"/>
          </p:cNvSpPr>
          <p:nvPr>
            <p:ph type="title"/>
          </p:nvPr>
        </p:nvSpPr>
        <p:spPr>
          <a:xfrm>
            <a:off x="677334" y="609600"/>
            <a:ext cx="8596668" cy="853440"/>
          </a:xfrm>
        </p:spPr>
        <p:txBody>
          <a:bodyPr>
            <a:normAutofit/>
          </a:bodyPr>
          <a:lstStyle/>
          <a:p>
            <a:r>
              <a:rPr lang="en-US" sz="4000" dirty="0">
                <a:latin typeface="Times New Roman" panose="02020603050405020304" pitchFamily="18" charset="0"/>
                <a:cs typeface="Times New Roman" panose="02020603050405020304" pitchFamily="18" charset="0"/>
              </a:rPr>
              <a:t>Functional Specification</a:t>
            </a:r>
            <a:endParaRPr lang="en-IN" sz="4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472441" y="148840"/>
            <a:ext cx="9686544" cy="710696"/>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endParaRPr lang="en-US" sz="54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B53C91DF-884B-4FA8-97C4-F8B8A75AB7E7}"/>
              </a:ext>
            </a:extLst>
          </p:cNvPr>
          <p:cNvPicPr>
            <a:picLocks noChangeAspect="1"/>
          </p:cNvPicPr>
          <p:nvPr/>
        </p:nvPicPr>
        <p:blipFill rotWithShape="1">
          <a:blip r:embed="rId2"/>
          <a:srcRect t="3755"/>
          <a:stretch/>
        </p:blipFill>
        <p:spPr bwMode="auto">
          <a:xfrm>
            <a:off x="312420" y="922276"/>
            <a:ext cx="11567160" cy="5786884"/>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C910C081-31E4-41C3-9C3D-28E04666ECE2}"/>
              </a:ext>
            </a:extLst>
          </p:cNvPr>
          <p:cNvSpPr txBox="1"/>
          <p:nvPr/>
        </p:nvSpPr>
        <p:spPr>
          <a:xfrm>
            <a:off x="472441" y="148840"/>
            <a:ext cx="8836151" cy="707886"/>
          </a:xfrm>
          <a:prstGeom prst="rect">
            <a:avLst/>
          </a:prstGeom>
          <a:noFill/>
        </p:spPr>
        <p:txBody>
          <a:bodyPr wrap="square" rtlCol="0">
            <a:spAutoFit/>
          </a:bodyPr>
          <a:lstStyle/>
          <a:p>
            <a:r>
              <a:rPr lang="en-US" sz="4000" dirty="0">
                <a:solidFill>
                  <a:schemeClr val="accent1"/>
                </a:solidFill>
                <a:latin typeface="Times New Roman" panose="02020603050405020304" pitchFamily="18" charset="0"/>
                <a:cs typeface="Times New Roman" panose="02020603050405020304" pitchFamily="18" charset="0"/>
              </a:rPr>
              <a:t>Outputs</a:t>
            </a:r>
            <a:endParaRPr lang="en-IN" sz="4000"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94C17-69CE-46E2-9A6F-71858B42A24B}"/>
              </a:ext>
            </a:extLst>
          </p:cNvPr>
          <p:cNvPicPr>
            <a:picLocks noChangeAspect="1"/>
          </p:cNvPicPr>
          <p:nvPr/>
        </p:nvPicPr>
        <p:blipFill rotWithShape="1">
          <a:blip r:embed="rId2"/>
          <a:srcRect t="3519"/>
          <a:stretch/>
        </p:blipFill>
        <p:spPr bwMode="auto">
          <a:xfrm>
            <a:off x="350520" y="311189"/>
            <a:ext cx="11582400" cy="628524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spect="1" noChangeArrowheads="1"/>
          </p:cNvSpPr>
          <p:nvPr/>
        </p:nvSpPr>
        <p:spPr bwMode="auto">
          <a:xfrm>
            <a:off x="1362635" y="914400"/>
            <a:ext cx="4885765"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Picture 4">
            <a:extLst>
              <a:ext uri="{FF2B5EF4-FFF2-40B4-BE49-F238E27FC236}">
                <a16:creationId xmlns:a16="http://schemas.microsoft.com/office/drawing/2014/main" id="{BCEE9610-A9BD-498E-93EC-CF5148140E95}"/>
              </a:ext>
            </a:extLst>
          </p:cNvPr>
          <p:cNvPicPr>
            <a:picLocks noChangeAspect="1"/>
          </p:cNvPicPr>
          <p:nvPr/>
        </p:nvPicPr>
        <p:blipFill rotWithShape="1">
          <a:blip r:embed="rId2"/>
          <a:srcRect t="3546"/>
          <a:stretch/>
        </p:blipFill>
        <p:spPr bwMode="auto">
          <a:xfrm>
            <a:off x="396240" y="336630"/>
            <a:ext cx="11445240" cy="620954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866EC8-0E8A-492F-932D-9A5532B37F35}"/>
              </a:ext>
            </a:extLst>
          </p:cNvPr>
          <p:cNvPicPr>
            <a:picLocks noChangeAspect="1"/>
          </p:cNvPicPr>
          <p:nvPr/>
        </p:nvPicPr>
        <p:blipFill rotWithShape="1">
          <a:blip r:embed="rId2"/>
          <a:srcRect t="3677"/>
          <a:stretch/>
        </p:blipFill>
        <p:spPr bwMode="auto">
          <a:xfrm>
            <a:off x="469978" y="381000"/>
            <a:ext cx="11401982" cy="617723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088" y="522515"/>
            <a:ext cx="6417056" cy="711200"/>
          </a:xfrm>
        </p:spPr>
        <p:txBody>
          <a:bodyPr>
            <a:normAutofit fontScale="90000"/>
          </a:bodyPr>
          <a:lstStyle/>
          <a:p>
            <a:r>
              <a:rPr lang="en-US" sz="4400" dirty="0">
                <a:latin typeface="Times New Roman" panose="02020603050405020304" pitchFamily="18" charset="0"/>
                <a:cs typeface="Times New Roman" panose="02020603050405020304" pitchFamily="18" charset="0"/>
              </a:rPr>
              <a:t>Team Members</a:t>
            </a:r>
            <a:endParaRPr lang="en-IN" sz="4400" dirty="0"/>
          </a:p>
        </p:txBody>
      </p:sp>
      <p:graphicFrame>
        <p:nvGraphicFramePr>
          <p:cNvPr id="6" name="Table 6">
            <a:extLst>
              <a:ext uri="{FF2B5EF4-FFF2-40B4-BE49-F238E27FC236}">
                <a16:creationId xmlns:a16="http://schemas.microsoft.com/office/drawing/2014/main" id="{F588BDC0-78E9-417C-9858-9AC7DCEABB0C}"/>
              </a:ext>
            </a:extLst>
          </p:cNvPr>
          <p:cNvGraphicFramePr>
            <a:graphicFrameLocks noGrp="1"/>
          </p:cNvGraphicFramePr>
          <p:nvPr>
            <p:ph idx="1"/>
            <p:extLst>
              <p:ext uri="{D42A27DB-BD31-4B8C-83A1-F6EECF244321}">
                <p14:modId xmlns:p14="http://schemas.microsoft.com/office/powerpoint/2010/main" val="2737181148"/>
              </p:ext>
            </p:extLst>
          </p:nvPr>
        </p:nvGraphicFramePr>
        <p:xfrm>
          <a:off x="837521" y="1401003"/>
          <a:ext cx="8596312" cy="504748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4274740585"/>
                    </a:ext>
                  </a:extLst>
                </a:gridCol>
                <a:gridCol w="4298156">
                  <a:extLst>
                    <a:ext uri="{9D8B030D-6E8A-4147-A177-3AD203B41FA5}">
                      <a16:colId xmlns:a16="http://schemas.microsoft.com/office/drawing/2014/main" val="2342098160"/>
                    </a:ext>
                  </a:extLst>
                </a:gridCol>
              </a:tblGrid>
              <a:tr h="407600">
                <a:tc>
                  <a:txBody>
                    <a:bodyPr/>
                    <a:lstStyle/>
                    <a:p>
                      <a:pPr algn="ctr"/>
                      <a:r>
                        <a:rPr lang="en-US" dirty="0"/>
                        <a:t>ID</a:t>
                      </a:r>
                    </a:p>
                  </a:txBody>
                  <a:tcPr/>
                </a:tc>
                <a:tc>
                  <a:txBody>
                    <a:bodyPr/>
                    <a:lstStyle/>
                    <a:p>
                      <a:pPr algn="ctr"/>
                      <a:r>
                        <a:rPr lang="en-US" dirty="0"/>
                        <a:t>NAME</a:t>
                      </a:r>
                    </a:p>
                  </a:txBody>
                  <a:tcPr/>
                </a:tc>
                <a:extLst>
                  <a:ext uri="{0D108BD9-81ED-4DB2-BD59-A6C34878D82A}">
                    <a16:rowId xmlns:a16="http://schemas.microsoft.com/office/drawing/2014/main" val="875220753"/>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2483575</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Jayanthi Divya</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3475286478"/>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2487091</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Jeevitha B</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697325480"/>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2484932</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K Muhammad Riza</a:t>
                      </a:r>
                    </a:p>
                  </a:txBody>
                  <a:tcPr marL="68580" marR="68580"/>
                </a:tc>
                <a:extLst>
                  <a:ext uri="{0D108BD9-81ED-4DB2-BD59-A6C34878D82A}">
                    <a16:rowId xmlns:a16="http://schemas.microsoft.com/office/drawing/2014/main" val="1254912389"/>
                  </a:ext>
                </a:extLst>
              </a:tr>
              <a:tr h="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b="1" dirty="0">
                          <a:effectLst/>
                          <a:latin typeface="Times New Roman" panose="02020603050405020304" pitchFamily="18" charset="0"/>
                          <a:cs typeface="Times New Roman" panose="02020603050405020304" pitchFamily="18" charset="0"/>
                        </a:rPr>
                        <a:t>2484987</a:t>
                      </a:r>
                    </a:p>
                    <a:p>
                      <a:pPr marL="0" marR="0" algn="ctr">
                        <a:spcBef>
                          <a:spcPts val="0"/>
                        </a:spcBef>
                        <a:spcAft>
                          <a:spcPts val="0"/>
                        </a:spcAft>
                      </a:pPr>
                      <a:endParaRPr lang="en-US" sz="1100" dirty="0">
                        <a:effectLst/>
                        <a:latin typeface="Times New Roman" panose="02020603050405020304" pitchFamily="18" charset="0"/>
                      </a:endParaRPr>
                    </a:p>
                  </a:txBody>
                  <a:tcPr marL="68580" marR="6858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dirty="0">
                          <a:solidFill>
                            <a:srgbClr val="000000"/>
                          </a:solidFill>
                          <a:effectLst/>
                          <a:latin typeface="Times New Roman" panose="02020603050405020304" pitchFamily="18" charset="0"/>
                          <a:cs typeface="Times New Roman" panose="02020603050405020304" pitchFamily="18" charset="0"/>
                        </a:rPr>
                        <a:t>Kamali M</a:t>
                      </a:r>
                      <a:endParaRPr lang="en-IN" sz="2000" dirty="0">
                        <a:effectLst/>
                        <a:latin typeface="Times New Roman" panose="02020603050405020304" pitchFamily="18" charset="0"/>
                        <a:cs typeface="Times New Roman" panose="02020603050405020304" pitchFamily="18" charset="0"/>
                      </a:endParaRPr>
                    </a:p>
                  </a:txBody>
                  <a:tcPr marL="68580" marR="68580"/>
                </a:tc>
                <a:extLst>
                  <a:ext uri="{0D108BD9-81ED-4DB2-BD59-A6C34878D82A}">
                    <a16:rowId xmlns:a16="http://schemas.microsoft.com/office/drawing/2014/main" val="1202571473"/>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2484558</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Kopperla Satish Kumar Reddy</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1352697379"/>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2485958</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Kuruba Naresh</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812636256"/>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2486654</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Lekkala Pujitha</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3337271981"/>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2484903</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Machagari Niranjan Reddy</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2108015254"/>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2483829</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Madhuri Kisan Gadekhar</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2305451118"/>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2487224</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Meena K S</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2722384641"/>
                  </a:ext>
                </a:extLst>
              </a:tr>
              <a:tr h="407600">
                <a:tc>
                  <a:txBody>
                    <a:bodyPr/>
                    <a:lstStyle/>
                    <a:p>
                      <a:pPr marL="0" marR="0" algn="ctr">
                        <a:spcBef>
                          <a:spcPts val="0"/>
                        </a:spcBef>
                        <a:spcAft>
                          <a:spcPts val="0"/>
                        </a:spcAft>
                      </a:pPr>
                      <a:r>
                        <a:rPr lang="en-US" sz="2000" b="1" dirty="0">
                          <a:effectLst/>
                          <a:latin typeface="Times New Roman" panose="02020603050405020304" pitchFamily="18" charset="0"/>
                        </a:rPr>
                        <a:t>2487724</a:t>
                      </a:r>
                      <a:endParaRPr lang="en-US" sz="1100" dirty="0">
                        <a:effectLst/>
                        <a:latin typeface="Times New Roman" panose="02020603050405020304" pitchFamily="18" charset="0"/>
                      </a:endParaRPr>
                    </a:p>
                  </a:txBody>
                  <a:tcPr marL="68580" marR="68580"/>
                </a:tc>
                <a:tc>
                  <a:txBody>
                    <a:bodyPr/>
                    <a:lstStyle/>
                    <a:p>
                      <a:pPr marL="0" marR="0" algn="ctr">
                        <a:spcBef>
                          <a:spcPts val="0"/>
                        </a:spcBef>
                        <a:spcAft>
                          <a:spcPts val="0"/>
                        </a:spcAft>
                      </a:pPr>
                      <a:r>
                        <a:rPr lang="en-US" sz="2000" dirty="0">
                          <a:effectLst/>
                          <a:latin typeface="Times New Roman" panose="02020603050405020304" pitchFamily="18" charset="0"/>
                        </a:rPr>
                        <a:t>Mohd Saif Malik</a:t>
                      </a:r>
                      <a:endParaRPr lang="en-US" sz="1100" dirty="0">
                        <a:effectLst/>
                        <a:latin typeface="Times New Roman" panose="02020603050405020304" pitchFamily="18" charset="0"/>
                      </a:endParaRPr>
                    </a:p>
                  </a:txBody>
                  <a:tcPr marL="68580" marR="68580"/>
                </a:tc>
                <a:extLst>
                  <a:ext uri="{0D108BD9-81ED-4DB2-BD59-A6C34878D82A}">
                    <a16:rowId xmlns:a16="http://schemas.microsoft.com/office/drawing/2014/main" val="99446919"/>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a:spLocks noChangeAspect="1" noChangeArrowheads="1"/>
          </p:cNvSpPr>
          <p:nvPr/>
        </p:nvSpPr>
        <p:spPr bwMode="auto">
          <a:xfrm>
            <a:off x="2989006" y="322006"/>
            <a:ext cx="3259394" cy="32593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4" name="Picture 3">
            <a:extLst>
              <a:ext uri="{FF2B5EF4-FFF2-40B4-BE49-F238E27FC236}">
                <a16:creationId xmlns:a16="http://schemas.microsoft.com/office/drawing/2014/main" id="{B8D8A4E1-3A4E-4CE7-B428-B379D0154B82}"/>
              </a:ext>
            </a:extLst>
          </p:cNvPr>
          <p:cNvPicPr>
            <a:picLocks noChangeAspect="1"/>
          </p:cNvPicPr>
          <p:nvPr/>
        </p:nvPicPr>
        <p:blipFill rotWithShape="1">
          <a:blip r:embed="rId2"/>
          <a:srcRect t="3939"/>
          <a:stretch/>
        </p:blipFill>
        <p:spPr bwMode="auto">
          <a:xfrm>
            <a:off x="502920" y="406902"/>
            <a:ext cx="11353800" cy="61347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1D1B0-E611-48BB-BB04-10957C68C1E6}"/>
              </a:ext>
            </a:extLst>
          </p:cNvPr>
          <p:cNvPicPr>
            <a:picLocks noChangeAspect="1"/>
          </p:cNvPicPr>
          <p:nvPr/>
        </p:nvPicPr>
        <p:blipFill rotWithShape="1">
          <a:blip r:embed="rId2"/>
          <a:srcRect t="4202"/>
          <a:stretch/>
        </p:blipFill>
        <p:spPr bwMode="auto">
          <a:xfrm>
            <a:off x="487680" y="407367"/>
            <a:ext cx="11308080" cy="609253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1EA35-F955-48CA-AE5C-3BA4B50FCAB4}"/>
              </a:ext>
            </a:extLst>
          </p:cNvPr>
          <p:cNvPicPr>
            <a:picLocks noChangeAspect="1"/>
          </p:cNvPicPr>
          <p:nvPr/>
        </p:nvPicPr>
        <p:blipFill rotWithShape="1">
          <a:blip r:embed="rId2"/>
          <a:srcRect t="3939"/>
          <a:stretch/>
        </p:blipFill>
        <p:spPr bwMode="auto">
          <a:xfrm>
            <a:off x="548640" y="431606"/>
            <a:ext cx="11247120" cy="60771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0C201-0E28-4EAC-9AFE-4BA98BE3102B}"/>
              </a:ext>
            </a:extLst>
          </p:cNvPr>
          <p:cNvPicPr>
            <a:picLocks noChangeAspect="1"/>
          </p:cNvPicPr>
          <p:nvPr/>
        </p:nvPicPr>
        <p:blipFill rotWithShape="1">
          <a:blip r:embed="rId2"/>
          <a:srcRect t="3151"/>
          <a:stretch/>
        </p:blipFill>
        <p:spPr bwMode="auto">
          <a:xfrm>
            <a:off x="502920" y="382116"/>
            <a:ext cx="11262360" cy="61352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309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8DC9A-3515-4612-A4A9-C238660A606F}"/>
              </a:ext>
            </a:extLst>
          </p:cNvPr>
          <p:cNvPicPr>
            <a:picLocks noChangeAspect="1"/>
          </p:cNvPicPr>
          <p:nvPr/>
        </p:nvPicPr>
        <p:blipFill rotWithShape="1">
          <a:blip r:embed="rId2"/>
          <a:srcRect t="4202" r="-746"/>
          <a:stretch/>
        </p:blipFill>
        <p:spPr bwMode="auto">
          <a:xfrm>
            <a:off x="579120" y="478534"/>
            <a:ext cx="11277600" cy="60313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700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45AE6-2C67-4618-AF3B-21902386A00D}"/>
              </a:ext>
            </a:extLst>
          </p:cNvPr>
          <p:cNvPicPr>
            <a:picLocks noChangeAspect="1"/>
          </p:cNvPicPr>
          <p:nvPr/>
        </p:nvPicPr>
        <p:blipFill rotWithShape="1">
          <a:blip r:embed="rId2"/>
          <a:srcRect t="3546"/>
          <a:stretch/>
        </p:blipFill>
        <p:spPr bwMode="auto">
          <a:xfrm>
            <a:off x="594360" y="444119"/>
            <a:ext cx="11094720" cy="60193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661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547C0-51B9-42E3-BE00-D257F796F5FA}"/>
              </a:ext>
            </a:extLst>
          </p:cNvPr>
          <p:cNvPicPr>
            <a:picLocks noChangeAspect="1"/>
          </p:cNvPicPr>
          <p:nvPr/>
        </p:nvPicPr>
        <p:blipFill rotWithShape="1">
          <a:blip r:embed="rId2"/>
          <a:srcRect t="3781"/>
          <a:stretch/>
        </p:blipFill>
        <p:spPr bwMode="auto">
          <a:xfrm>
            <a:off x="381000" y="335960"/>
            <a:ext cx="11487576" cy="621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2945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E9E40E-3FC7-4027-8356-5AC0E1001C38}"/>
              </a:ext>
            </a:extLst>
          </p:cNvPr>
          <p:cNvPicPr>
            <a:picLocks noChangeAspect="1"/>
          </p:cNvPicPr>
          <p:nvPr/>
        </p:nvPicPr>
        <p:blipFill rotWithShape="1">
          <a:blip r:embed="rId2"/>
          <a:srcRect t="3309"/>
          <a:stretch/>
        </p:blipFill>
        <p:spPr bwMode="auto">
          <a:xfrm>
            <a:off x="411480" y="337341"/>
            <a:ext cx="11428874" cy="62158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841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89398-E8A9-4E88-8A90-DEB09B57B650}"/>
              </a:ext>
            </a:extLst>
          </p:cNvPr>
          <p:cNvPicPr>
            <a:picLocks noChangeAspect="1"/>
          </p:cNvPicPr>
          <p:nvPr/>
        </p:nvPicPr>
        <p:blipFill rotWithShape="1">
          <a:blip r:embed="rId2"/>
          <a:srcRect t="3546"/>
          <a:stretch/>
        </p:blipFill>
        <p:spPr bwMode="auto">
          <a:xfrm>
            <a:off x="518160" y="402778"/>
            <a:ext cx="11251999" cy="61047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906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28375-6E0E-4A15-B8C9-2B19166DFCDF}"/>
              </a:ext>
            </a:extLst>
          </p:cNvPr>
          <p:cNvPicPr>
            <a:picLocks noChangeAspect="1"/>
          </p:cNvPicPr>
          <p:nvPr/>
        </p:nvPicPr>
        <p:blipFill rotWithShape="1">
          <a:blip r:embed="rId2"/>
          <a:srcRect t="4255"/>
          <a:stretch/>
        </p:blipFill>
        <p:spPr bwMode="auto">
          <a:xfrm>
            <a:off x="487680" y="408609"/>
            <a:ext cx="11277600" cy="60736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3722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1657" y="717176"/>
            <a:ext cx="5315567" cy="681318"/>
          </a:xfrm>
        </p:spPr>
        <p:txBody>
          <a:bodyPr>
            <a:noAutofit/>
          </a:bodyPr>
          <a:lstStyle/>
          <a:p>
            <a:r>
              <a:rPr lang="en-US" sz="4000" dirty="0">
                <a:latin typeface="Times New Roman" panose="02020603050405020304" pitchFamily="18" charset="0"/>
                <a:cs typeface="Times New Roman" panose="02020603050405020304" pitchFamily="18" charset="0"/>
              </a:rPr>
              <a:t>INDEX</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86857" y="1398494"/>
            <a:ext cx="961775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Scope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Output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E1C9C-7B83-4C9C-87B6-4036C6322741}"/>
              </a:ext>
            </a:extLst>
          </p:cNvPr>
          <p:cNvPicPr>
            <a:picLocks noChangeAspect="1"/>
          </p:cNvPicPr>
          <p:nvPr/>
        </p:nvPicPr>
        <p:blipFill rotWithShape="1">
          <a:blip r:embed="rId2"/>
          <a:srcRect t="3781"/>
          <a:stretch/>
        </p:blipFill>
        <p:spPr bwMode="auto">
          <a:xfrm>
            <a:off x="518160" y="410194"/>
            <a:ext cx="11378573" cy="6158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818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337" y="705522"/>
            <a:ext cx="8853543" cy="618565"/>
          </a:xfrm>
        </p:spPr>
        <p:txBody>
          <a:bodyPr>
            <a:noAutofit/>
          </a:bodyPr>
          <a:lstStyle/>
          <a:p>
            <a:r>
              <a:rPr lang="en-US" sz="4000" dirty="0">
                <a:latin typeface="Times New Roman" panose="02020603050405020304" pitchFamily="18" charset="0"/>
                <a:cs typeface="Times New Roman" panose="02020603050405020304" pitchFamily="18" charset="0"/>
              </a:rPr>
              <a:t>CONCLUSION</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2353" y="1568824"/>
            <a:ext cx="8853543" cy="3399416"/>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By using this application, Insurance organizations will be able to reach the customers directly.</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customers can easily check with the various policies, compare them and enroll to the desired one.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helps to increase business.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29" y="929640"/>
            <a:ext cx="10040471" cy="5623560"/>
          </a:xfrm>
        </p:spPr>
        <p:txBody>
          <a:bodyPr>
            <a:normAutofit/>
          </a:bodyPr>
          <a:lstStyle/>
          <a:p>
            <a:pPr marL="0" indent="0" algn="ctr">
              <a:buNone/>
            </a:pPr>
            <a:endParaRPr lang="en-US" sz="9600"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US" sz="9600" dirty="0">
                <a:solidFill>
                  <a:srgbClr val="C00000"/>
                </a:solidFill>
                <a:latin typeface="Times New Roman" panose="02020603050405020304" pitchFamily="18" charset="0"/>
                <a:cs typeface="Times New Roman" panose="02020603050405020304" pitchFamily="18" charset="0"/>
              </a:rPr>
              <a:t>THANK YOU</a:t>
            </a:r>
            <a:endParaRPr lang="en-IN" sz="96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345" y="699068"/>
            <a:ext cx="7384408" cy="727396"/>
          </a:xfrm>
        </p:spPr>
        <p:txBody>
          <a:bodyPr>
            <a:noAutofit/>
          </a:bodyPr>
          <a:lstStyle/>
          <a:p>
            <a:r>
              <a:rPr lang="en-US" sz="4000" dirty="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62857" y="1656727"/>
            <a:ext cx="9128615"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1800" b="0" i="0" dirty="0">
                <a:solidFill>
                  <a:srgbClr val="212529"/>
                </a:solidFill>
                <a:effectLst/>
                <a:latin typeface="Times New Roman" panose="02020603050405020304" pitchFamily="18" charset="0"/>
                <a:cs typeface="Times New Roman" panose="02020603050405020304" pitchFamily="18" charset="0"/>
              </a:rPr>
              <a:t>The insurance company needs to keep track of details of its policyholders, their policy details and the data available with it. It is very difficult to handle bulk data since human memory is not enough and also paperwork </a:t>
            </a:r>
            <a:r>
              <a:rPr lang="en-US" sz="1800" dirty="0">
                <a:solidFill>
                  <a:srgbClr val="212529"/>
                </a:solidFill>
                <a:latin typeface="Times New Roman" panose="02020603050405020304" pitchFamily="18" charset="0"/>
                <a:cs typeface="Times New Roman" panose="02020603050405020304" pitchFamily="18" charset="0"/>
              </a:rPr>
              <a:t>consumes lot of time</a:t>
            </a:r>
            <a:r>
              <a:rPr lang="en-US" sz="1800" b="0" i="0" dirty="0">
                <a:solidFill>
                  <a:srgbClr val="212529"/>
                </a:solidFill>
                <a:effectLst/>
                <a:latin typeface="Times New Roman" panose="02020603050405020304" pitchFamily="18" charset="0"/>
                <a:cs typeface="Times New Roman" panose="02020603050405020304" pitchFamily="18" charset="0"/>
              </a:rPr>
              <a:t>. The Insurance management system is a complete solution, which will be able to manage insurance policies.</a:t>
            </a:r>
            <a:endParaRPr lang="en-US" sz="180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800" b="0" i="0" dirty="0">
              <a:solidFill>
                <a:srgbClr val="444444"/>
              </a:solidFill>
              <a:effectLst/>
              <a:latin typeface="Times New Roman" panose="02020603050405020304" pitchFamily="18" charset="0"/>
              <a:cs typeface="Times New Roman" panose="02020603050405020304" pitchFamily="18" charset="0"/>
            </a:endParaRPr>
          </a:p>
          <a:p>
            <a:pPr algn="just"/>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 this system, User can purchase insurance policy according to their need. For purchase plan user has to register in system. After registration user can purchase insurance plan based on price and conditions</a:t>
            </a:r>
            <a:r>
              <a:rPr lang="en-US" sz="1800" dirty="0">
                <a:solidFill>
                  <a:schemeClr val="tx1"/>
                </a:solidFill>
                <a:latin typeface="Times New Roman" panose="02020603050405020304" pitchFamily="18" charset="0"/>
                <a:cs typeface="Times New Roman" panose="02020603050405020304" pitchFamily="18" charset="0"/>
              </a:rPr>
              <a:t>, which helps the customers to compare various plans.</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i="0" dirty="0">
                <a:solidFill>
                  <a:schemeClr val="tx1"/>
                </a:solidFill>
                <a:effectLst/>
                <a:latin typeface="Times New Roman" panose="02020603050405020304" pitchFamily="18" charset="0"/>
                <a:cs typeface="Times New Roman" panose="02020603050405020304" pitchFamily="18" charset="0"/>
              </a:rPr>
              <a:t>Admin panel contains add-edit categories, policies, and also can approve and reject the policies.</a:t>
            </a:r>
          </a:p>
          <a:p>
            <a:pPr algn="just"/>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096" y="677462"/>
            <a:ext cx="7485528" cy="613019"/>
          </a:xfrm>
        </p:spPr>
        <p:txBody>
          <a:bodyPr>
            <a:normAutofit fontScale="90000"/>
          </a:bodyPr>
          <a:lstStyle/>
          <a:p>
            <a:r>
              <a:rPr lang="en-US" sz="4400" dirty="0">
                <a:latin typeface="Times New Roman" panose="02020603050405020304" pitchFamily="18" charset="0"/>
                <a:cs typeface="Times New Roman" panose="02020603050405020304" pitchFamily="18" charset="0"/>
              </a:rPr>
              <a:t>PROJECT</a:t>
            </a:r>
            <a:r>
              <a:rPr lang="en-US" sz="28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SCOPE</a:t>
            </a:r>
            <a:endParaRPr lang="en-IN"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54424" y="1613647"/>
            <a:ext cx="85627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“Insurance Policy Management” makes the task faster and easy. This is used to manage records.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system is used to keep the record of policy details, customers details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Insurable Interest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Contribution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Proximate cause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Policy insurance </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753" y="690282"/>
            <a:ext cx="9917859" cy="616963"/>
          </a:xfrm>
        </p:spPr>
        <p:txBody>
          <a:bodyPr>
            <a:normAutofit/>
          </a:bodyPr>
          <a:lstStyle/>
          <a:p>
            <a:r>
              <a:rPr lang="en-US" sz="2800" dirty="0">
                <a:latin typeface="Times New Roman" panose="02020603050405020304" pitchFamily="18" charset="0"/>
                <a:cs typeface="Times New Roman" panose="02020603050405020304" pitchFamily="18" charset="0"/>
              </a:rPr>
              <a:t>TECHNOLOGIES</a:t>
            </a:r>
            <a:endParaRPr lang="en-IN"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8731" y="1592990"/>
            <a:ext cx="6455491" cy="3079594"/>
          </a:xfrm>
        </p:spPr>
        <p:txBody>
          <a:bodyPr>
            <a:normAutofit/>
          </a:bodyPr>
          <a:lstStyle/>
          <a:p>
            <a:pPr algn="just"/>
            <a:r>
              <a:rPr lang="en-US" sz="2000" dirty="0">
                <a:latin typeface="Times New Roman" panose="02020603050405020304" pitchFamily="18" charset="0"/>
                <a:cs typeface="Times New Roman" panose="02020603050405020304" pitchFamily="18" charset="0"/>
              </a:rPr>
              <a:t>Front end: Angular</a:t>
            </a:r>
          </a:p>
          <a:p>
            <a:pPr algn="just"/>
            <a:r>
              <a:rPr lang="en-US" sz="2000" dirty="0">
                <a:latin typeface="Times New Roman" panose="02020603050405020304" pitchFamily="18" charset="0"/>
                <a:cs typeface="Times New Roman" panose="02020603050405020304" pitchFamily="18" charset="0"/>
              </a:rPr>
              <a:t>Server Side: Spring Boot</a:t>
            </a:r>
          </a:p>
          <a:p>
            <a:pPr algn="just"/>
            <a:r>
              <a:rPr lang="en-US" sz="2000" dirty="0">
                <a:latin typeface="Times New Roman" panose="02020603050405020304" pitchFamily="18" charset="0"/>
                <a:cs typeface="Times New Roman" panose="02020603050405020304" pitchFamily="18" charset="0"/>
              </a:rPr>
              <a:t>Back-end: Hibernate       , MY SQL</a:t>
            </a:r>
          </a:p>
          <a:p>
            <a:pPr algn="just"/>
            <a:r>
              <a:rPr lang="en-US" sz="2000" dirty="0">
                <a:latin typeface="Times New Roman" panose="02020603050405020304" pitchFamily="18" charset="0"/>
                <a:cs typeface="Times New Roman" panose="02020603050405020304" pitchFamily="18" charset="0"/>
              </a:rPr>
              <a:t>Server: Tomcat 8.0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623" y="1667334"/>
            <a:ext cx="292963" cy="29296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2825" y="1830243"/>
            <a:ext cx="1506189" cy="72720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5025" y="2318718"/>
            <a:ext cx="717970" cy="47746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4652" y="2959544"/>
            <a:ext cx="381450" cy="311240"/>
          </a:xfrm>
          <a:prstGeom prst="rect">
            <a:avLst/>
          </a:prstGeom>
        </p:spPr>
      </p:pic>
      <p:pic>
        <p:nvPicPr>
          <p:cNvPr id="1026" name="Picture 2">
            <a:extLst>
              <a:ext uri="{FF2B5EF4-FFF2-40B4-BE49-F238E27FC236}">
                <a16:creationId xmlns:a16="http://schemas.microsoft.com/office/drawing/2014/main" id="{B7588AF4-4D3B-4697-9E25-73D0E9BAD9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3066" y="2432144"/>
            <a:ext cx="462488" cy="46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080" y="2664208"/>
            <a:ext cx="914400" cy="914400"/>
          </a:xfrm>
          <a:prstGeom prst="rect">
            <a:avLst/>
          </a:prstGeom>
        </p:spPr>
      </p:pic>
      <p:sp>
        <p:nvSpPr>
          <p:cNvPr id="5" name="TextBox 4"/>
          <p:cNvSpPr txBox="1"/>
          <p:nvPr/>
        </p:nvSpPr>
        <p:spPr>
          <a:xfrm>
            <a:off x="946213" y="3644283"/>
            <a:ext cx="914400" cy="369332"/>
          </a:xfrm>
          <a:prstGeom prst="rect">
            <a:avLst/>
          </a:prstGeom>
          <a:noFill/>
        </p:spPr>
        <p:txBody>
          <a:bodyPr wrap="square" rtlCol="0">
            <a:spAutoFit/>
          </a:bodyPr>
          <a:lstStyle/>
          <a:p>
            <a:r>
              <a:rPr lang="en-US" dirty="0"/>
              <a:t>Admin</a:t>
            </a:r>
            <a:endParaRPr lang="en-IN" dirty="0"/>
          </a:p>
        </p:txBody>
      </p:sp>
      <p:sp>
        <p:nvSpPr>
          <p:cNvPr id="6" name="Rectangle 5"/>
          <p:cNvSpPr/>
          <p:nvPr/>
        </p:nvSpPr>
        <p:spPr>
          <a:xfrm>
            <a:off x="3711977" y="400923"/>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Oval 7"/>
          <p:cNvSpPr/>
          <p:nvPr/>
        </p:nvSpPr>
        <p:spPr>
          <a:xfrm>
            <a:off x="4014927" y="608004"/>
            <a:ext cx="3906174" cy="51537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Create Account</a:t>
            </a:r>
            <a:endParaRPr lang="en-IN" dirty="0"/>
          </a:p>
        </p:txBody>
      </p:sp>
      <p:sp>
        <p:nvSpPr>
          <p:cNvPr id="9" name="Oval 8"/>
          <p:cNvSpPr/>
          <p:nvPr/>
        </p:nvSpPr>
        <p:spPr>
          <a:xfrm>
            <a:off x="3895079" y="4584660"/>
            <a:ext cx="4026022"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 Policy</a:t>
            </a:r>
            <a:endParaRPr lang="en-IN" dirty="0"/>
          </a:p>
        </p:txBody>
      </p:sp>
      <p:sp>
        <p:nvSpPr>
          <p:cNvPr id="10" name="Oval 9"/>
          <p:cNvSpPr/>
          <p:nvPr/>
        </p:nvSpPr>
        <p:spPr>
          <a:xfrm>
            <a:off x="3969928" y="3697043"/>
            <a:ext cx="3906174"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Approve/Disapprove Policy</a:t>
            </a:r>
            <a:endParaRPr lang="en-IN" dirty="0"/>
          </a:p>
        </p:txBody>
      </p:sp>
      <p:pic>
        <p:nvPicPr>
          <p:cNvPr id="12" name="Graphic 11" descr="Man"/>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9673" y="2664208"/>
            <a:ext cx="914400" cy="914400"/>
          </a:xfrm>
          <a:prstGeom prst="rect">
            <a:avLst/>
          </a:prstGeom>
        </p:spPr>
      </p:pic>
      <p:sp>
        <p:nvSpPr>
          <p:cNvPr id="16" name="TextBox 15"/>
          <p:cNvSpPr txBox="1"/>
          <p:nvPr/>
        </p:nvSpPr>
        <p:spPr>
          <a:xfrm>
            <a:off x="9739673" y="3697043"/>
            <a:ext cx="1187389" cy="369332"/>
          </a:xfrm>
          <a:prstGeom prst="rect">
            <a:avLst/>
          </a:prstGeom>
          <a:noFill/>
        </p:spPr>
        <p:txBody>
          <a:bodyPr wrap="square">
            <a:spAutoFit/>
          </a:bodyPr>
          <a:lstStyle/>
          <a:p>
            <a:r>
              <a:rPr lang="en-US" dirty="0"/>
              <a:t>  User</a:t>
            </a:r>
            <a:endParaRPr lang="en-IN" dirty="0"/>
          </a:p>
        </p:txBody>
      </p:sp>
      <p:sp>
        <p:nvSpPr>
          <p:cNvPr id="17" name="Oval 16"/>
          <p:cNvSpPr/>
          <p:nvPr/>
        </p:nvSpPr>
        <p:spPr>
          <a:xfrm>
            <a:off x="3979205" y="2613480"/>
            <a:ext cx="3906174" cy="52893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View/Add/Delete Policy</a:t>
            </a:r>
            <a:endParaRPr lang="en-IN" dirty="0"/>
          </a:p>
        </p:txBody>
      </p:sp>
      <p:sp>
        <p:nvSpPr>
          <p:cNvPr id="18" name="Oval 17"/>
          <p:cNvSpPr/>
          <p:nvPr/>
        </p:nvSpPr>
        <p:spPr>
          <a:xfrm>
            <a:off x="3878434" y="5506502"/>
            <a:ext cx="4026022" cy="528937"/>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Apply Policy</a:t>
            </a:r>
            <a:endParaRPr lang="en-IN" dirty="0"/>
          </a:p>
        </p:txBody>
      </p:sp>
      <p:cxnSp>
        <p:nvCxnSpPr>
          <p:cNvPr id="23" name="Straight Arrow Connector 22"/>
          <p:cNvCxnSpPr>
            <a:cxnSpLocks/>
            <a:endCxn id="2" idx="6"/>
          </p:cNvCxnSpPr>
          <p:nvPr/>
        </p:nvCxnSpPr>
        <p:spPr>
          <a:xfrm flipV="1">
            <a:off x="1782315" y="1850136"/>
            <a:ext cx="2217539" cy="1146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cxnSpLocks/>
          </p:cNvCxnSpPr>
          <p:nvPr/>
        </p:nvCxnSpPr>
        <p:spPr>
          <a:xfrm flipV="1">
            <a:off x="1782315" y="2847159"/>
            <a:ext cx="2185449" cy="424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cxnSpLocks/>
          </p:cNvCxnSpPr>
          <p:nvPr/>
        </p:nvCxnSpPr>
        <p:spPr>
          <a:xfrm flipH="1" flipV="1">
            <a:off x="7904456" y="895251"/>
            <a:ext cx="2051111" cy="1868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cxnSpLocks/>
            <a:endCxn id="9" idx="6"/>
          </p:cNvCxnSpPr>
          <p:nvPr/>
        </p:nvCxnSpPr>
        <p:spPr>
          <a:xfrm flipH="1">
            <a:off x="7921101" y="3355195"/>
            <a:ext cx="2034466" cy="1493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809168B-10B5-414C-BE59-3F7D40FF684B}"/>
              </a:ext>
            </a:extLst>
          </p:cNvPr>
          <p:cNvCxnSpPr>
            <a:cxnSpLocks/>
            <a:endCxn id="2" idx="2"/>
          </p:cNvCxnSpPr>
          <p:nvPr/>
        </p:nvCxnSpPr>
        <p:spPr>
          <a:xfrm flipH="1" flipV="1">
            <a:off x="7850356" y="1850136"/>
            <a:ext cx="2059344" cy="1146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0BD91226-C782-4FFE-9B55-BDA22CF72DCD}"/>
              </a:ext>
            </a:extLst>
          </p:cNvPr>
          <p:cNvCxnSpPr>
            <a:cxnSpLocks/>
            <a:endCxn id="18" idx="6"/>
          </p:cNvCxnSpPr>
          <p:nvPr/>
        </p:nvCxnSpPr>
        <p:spPr>
          <a:xfrm flipH="1">
            <a:off x="7904456" y="3578085"/>
            <a:ext cx="2144800" cy="21928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Oval 1">
            <a:extLst>
              <a:ext uri="{FF2B5EF4-FFF2-40B4-BE49-F238E27FC236}">
                <a16:creationId xmlns:a16="http://schemas.microsoft.com/office/drawing/2014/main" id="{1ADB6503-BC09-4697-9226-3012EB28FDD2}"/>
              </a:ext>
            </a:extLst>
          </p:cNvPr>
          <p:cNvSpPr/>
          <p:nvPr/>
        </p:nvSpPr>
        <p:spPr>
          <a:xfrm flipH="1">
            <a:off x="3999854" y="1591373"/>
            <a:ext cx="3850502" cy="51752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accent3"/>
                </a:solidFill>
              </a:rPr>
              <a:t>Login</a:t>
            </a:r>
          </a:p>
        </p:txBody>
      </p:sp>
      <p:cxnSp>
        <p:nvCxnSpPr>
          <p:cNvPr id="30" name="Straight Arrow Connector 29">
            <a:extLst>
              <a:ext uri="{FF2B5EF4-FFF2-40B4-BE49-F238E27FC236}">
                <a16:creationId xmlns:a16="http://schemas.microsoft.com/office/drawing/2014/main" id="{09A045D2-C710-4485-93C9-6058A5C68F10}"/>
              </a:ext>
            </a:extLst>
          </p:cNvPr>
          <p:cNvCxnSpPr>
            <a:cxnSpLocks/>
            <a:endCxn id="10" idx="2"/>
          </p:cNvCxnSpPr>
          <p:nvPr/>
        </p:nvCxnSpPr>
        <p:spPr>
          <a:xfrm>
            <a:off x="1742552" y="3496374"/>
            <a:ext cx="2227376" cy="46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ass Diagram.jpg"/>
          <p:cNvPicPr>
            <a:picLocks noChangeAspect="1"/>
          </p:cNvPicPr>
          <p:nvPr/>
        </p:nvPicPr>
        <p:blipFill>
          <a:blip r:embed="rId2" cstate="print"/>
          <a:stretch>
            <a:fillRect/>
          </a:stretch>
        </p:blipFill>
        <p:spPr>
          <a:xfrm>
            <a:off x="557784" y="60385"/>
            <a:ext cx="11073384" cy="6523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r Diagram IM.jpg"/>
          <p:cNvPicPr>
            <a:picLocks noChangeAspect="1"/>
          </p:cNvPicPr>
          <p:nvPr/>
        </p:nvPicPr>
        <p:blipFill>
          <a:blip r:embed="rId2" cstate="print"/>
          <a:stretch>
            <a:fillRect/>
          </a:stretch>
        </p:blipFill>
        <p:spPr>
          <a:xfrm>
            <a:off x="430429" y="301752"/>
            <a:ext cx="11331141" cy="6095942"/>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242</TotalTime>
  <Words>613</Words>
  <Application>Microsoft Office PowerPoint</Application>
  <PresentationFormat>Widescreen</PresentationFormat>
  <Paragraphs>113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Times New Roman</vt:lpstr>
      <vt:lpstr>Trebuchet MS</vt:lpstr>
      <vt:lpstr>Wingdings</vt:lpstr>
      <vt:lpstr>Wingdings 3</vt:lpstr>
      <vt:lpstr>Facet</vt:lpstr>
      <vt:lpstr>INSURANCE POLICY MANAGEMENT</vt:lpstr>
      <vt:lpstr>Team Members</vt:lpstr>
      <vt:lpstr>INDEX</vt:lpstr>
      <vt:lpstr>INTRODUCTION</vt:lpstr>
      <vt:lpstr>PROJECT SCOPE</vt:lpstr>
      <vt:lpstr>TECHNOLOGIES</vt:lpstr>
      <vt:lpstr>PowerPoint Presentation</vt:lpstr>
      <vt:lpstr>PowerPoint Presentation</vt:lpstr>
      <vt:lpstr>PowerPoint Presentation</vt:lpstr>
      <vt:lpstr>Modules</vt:lpstr>
      <vt:lpstr>    ADMIN MODULE</vt:lpstr>
      <vt:lpstr>USER MODULE</vt:lpstr>
      <vt:lpstr>System Overview</vt:lpstr>
      <vt:lpstr>Functional Flow</vt:lpstr>
      <vt:lpstr>Functional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Vishalini</dc:creator>
  <cp:lastModifiedBy>J Divya</cp:lastModifiedBy>
  <cp:revision>107</cp:revision>
  <dcterms:created xsi:type="dcterms:W3CDTF">2022-02-23T05:30:00Z</dcterms:created>
  <dcterms:modified xsi:type="dcterms:W3CDTF">2022-03-28T07:30:37Z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962D91880E254ABF9B70D84A64C0779D</vt:lpwstr>
  </property>
  <property fmtid="{D5CDD505-2E9C-101B-9397-08002B2CF9AE}" pid="3" name="KSOProductBuildVer">
    <vt:lpwstr>1033-11.2.0.11042</vt:lpwstr>
  </property>
</Properties>
</file>